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69" r:id="rId14"/>
    <p:sldId id="271" r:id="rId15"/>
    <p:sldId id="266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97" r:id="rId26"/>
    <p:sldId id="298" r:id="rId27"/>
    <p:sldId id="299" r:id="rId28"/>
    <p:sldId id="293" r:id="rId29"/>
    <p:sldId id="296" r:id="rId30"/>
    <p:sldId id="30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60F"/>
    <a:srgbClr val="DCD7D1"/>
    <a:srgbClr val="A6B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28" autoAdjust="0"/>
  </p:normalViewPr>
  <p:slideViewPr>
    <p:cSldViewPr snapToGrid="0">
      <p:cViewPr>
        <p:scale>
          <a:sx n="91" d="100"/>
          <a:sy n="91" d="100"/>
        </p:scale>
        <p:origin x="-92" y="-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7BB2F-18A3-483D-B7D3-6436A8DE107F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7EDBE-9969-465B-A086-0AC3FED418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EDBE-9969-465B-A086-0AC3FED418F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522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ВАРИАНТ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EDBE-9969-465B-A086-0AC3FED418F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289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08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58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8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25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5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23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3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961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50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6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48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A958A-BE00-4078-912E-3CF4785090EA}" type="datetimeFigureOut">
              <a:rPr lang="ru-RU" smtClean="0"/>
              <a:pPr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E40EB-9A0F-4CB9-B44E-3C8979597A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302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64112" y="844782"/>
            <a:ext cx="113574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200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образовательные услуги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22284" y="155697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2024 - 2025 учебный </a:t>
            </a:r>
            <a:r>
              <a:rPr lang="ru-RU" sz="2800" b="1" dirty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7497" y="198451"/>
            <a:ext cx="11143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endParaRPr lang="ru-RU" b="1" dirty="0" smtClean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№ 358 </a:t>
            </a:r>
            <a:r>
              <a:rPr lang="ru-RU" b="1" dirty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 района Волгограда»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1614" y="2199902"/>
            <a:ext cx="5072987" cy="450569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58919" y="2199902"/>
            <a:ext cx="5318731" cy="450569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9798" y="196948"/>
            <a:ext cx="1095588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ПОУ Организовано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6591" y="2166426"/>
            <a:ext cx="9762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400006,</a:t>
            </a:r>
          </a:p>
          <a:p>
            <a:pPr algn="ctr"/>
            <a:r>
              <a:rPr lang="ru-RU" sz="3200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Волгоград,</a:t>
            </a:r>
          </a:p>
          <a:p>
            <a:pPr algn="ctr"/>
            <a:r>
              <a:rPr lang="ru-RU" sz="3200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им. Дегтярева, 14</a:t>
            </a:r>
            <a:endParaRPr lang="ru-RU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73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799" y="200710"/>
            <a:ext cx="114585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Нормативно-правовая база МОУ, регламентирующая организацию платных образовательных услуг</a:t>
            </a:r>
            <a:endParaRPr lang="ru-RU" sz="28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237958"/>
            <a:ext cx="11001376" cy="4824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• </a:t>
            </a:r>
            <a:r>
              <a:rPr lang="ru-RU" sz="2000" dirty="0" smtClean="0">
                <a:latin typeface="Bahnschrift Light Condensed" panose="020B0502040204020203" pitchFamily="34" charset="0"/>
                <a:cs typeface="Times New Roman" panose="02020603050405020304" pitchFamily="18" charset="0"/>
              </a:rPr>
              <a:t>1.1.Устав МОУ, лицензия на право ведения образовательной деятельности. Лицензия на образовательную деятельность от 21.04.2016 № 415 серия 34ЛО1 № 0001238</a:t>
            </a:r>
          </a:p>
          <a:p>
            <a:pPr marL="365760" lvl="1" indent="0">
              <a:buNone/>
            </a:pPr>
            <a:endParaRPr lang="ru-RU" sz="1050" dirty="0" smtClean="0"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• </a:t>
            </a:r>
            <a:r>
              <a:rPr lang="ru-RU" sz="2000" dirty="0" smtClean="0">
                <a:latin typeface="Bahnschrift Light Condensed" panose="020B0502040204020203" pitchFamily="34" charset="0"/>
                <a:cs typeface="Times New Roman" panose="02020603050405020304" pitchFamily="18" charset="0"/>
              </a:rPr>
              <a:t>1.2. Положение об оказании платных образовательных услуг, утверждено приказом от 30.08.2024 № 95, согласовано на Совете МОУ от 30.08.2024 № 95 №1;</a:t>
            </a:r>
          </a:p>
          <a:p>
            <a:endParaRPr lang="ru-RU" sz="1400" dirty="0" smtClean="0"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• </a:t>
            </a:r>
            <a:r>
              <a:rPr lang="ru-RU" sz="2000" dirty="0" smtClean="0">
                <a:latin typeface="Bahnschrift Light Condensed" panose="020B0502040204020203" pitchFamily="34" charset="0"/>
                <a:cs typeface="Times New Roman" panose="02020603050405020304" pitchFamily="18" charset="0"/>
              </a:rPr>
              <a:t>1.3. Положение о контроле качества платных образовательных услуг утверждено приказом от 30.08.2024 № 95, согласовано на Совете МОУ от 30.08.2024 №1;</a:t>
            </a:r>
          </a:p>
          <a:p>
            <a:endParaRPr lang="ru-RU" sz="1100" dirty="0" smtClean="0"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• </a:t>
            </a:r>
            <a:r>
              <a:rPr lang="ru-RU" sz="2000" dirty="0" smtClean="0">
                <a:latin typeface="Bahnschrift Light Condensed" panose="020B0502040204020203" pitchFamily="34" charset="0"/>
                <a:cs typeface="Times New Roman" panose="02020603050405020304" pitchFamily="18" charset="0"/>
              </a:rPr>
              <a:t>1.4. Положение о порядке привлечения и использования средств, полученных от приносящей доход деятельности МОУ утверждено приказом от 01.09.2021 № 88, согласовано на Совете МОУ от 01.09.2021 №1;</a:t>
            </a:r>
          </a:p>
          <a:p>
            <a:endParaRPr lang="ru-RU" sz="1400" dirty="0" smtClean="0"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• </a:t>
            </a:r>
            <a:r>
              <a:rPr lang="ru-RU" sz="2000" dirty="0" smtClean="0">
                <a:latin typeface="Bahnschrift Light Condensed" panose="020B0502040204020203" pitchFamily="34" charset="0"/>
                <a:cs typeface="Times New Roman" panose="02020603050405020304" pitchFamily="18" charset="0"/>
              </a:rPr>
              <a:t>1.5. Положение об оплате труда работников, занятых организацией и оказанием платных образовательных услуг утверждено приказом от 29.12.2023 № 93, согласовано на Совете МОУ от 29.12.2023 №3;</a:t>
            </a:r>
          </a:p>
          <a:p>
            <a:endParaRPr lang="ru-RU" dirty="0" smtClean="0"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• </a:t>
            </a:r>
            <a:r>
              <a:rPr lang="ru-RU" sz="2000" dirty="0" smtClean="0">
                <a:latin typeface="Bahnschrift Light Condensed" panose="020B0502040204020203" pitchFamily="34" charset="0"/>
                <a:cs typeface="Times New Roman" panose="02020603050405020304" pitchFamily="18" charset="0"/>
              </a:rPr>
              <a:t>1.6. Порядок приема на обучение по образовательным программам дополнительного образования, оказываемым на платной основе утверждено приказом от 30.08.2024 № 95, согласовано на Совете МОУ от 30.08.2024 №1</a:t>
            </a:r>
            <a:endParaRPr lang="ru-RU" sz="2000" dirty="0"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78130" y="352425"/>
            <a:ext cx="45719" cy="6038269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94113" y="181483"/>
            <a:ext cx="4584651" cy="64775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1079" y="181483"/>
            <a:ext cx="4636857" cy="64775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4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700" y="124511"/>
            <a:ext cx="117919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Организационно-правовые условия оказания платных образовательных услуг.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700" y="1324839"/>
            <a:ext cx="117062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Штатное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МОУ утверждено приказом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02.09.2024 г.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193-к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согласовано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начальником ТТУ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ДОАВ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Тарификация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работников, занятых оказанием платных образовательных услуг утверждено приказом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02.09.2024 г.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согласовано председателем профсоюзного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План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платных образовательных услуг, предоставляемых МОУ утвержден приказом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02.09.2024 г.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1-П,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направления платной образовательной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платной образовательной услуги (курс, кружок, объединение, программа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 платной образовательной услуги (продолжительность 1 занятия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минутах;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количество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 в неделю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продолжительность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курса в месяцах, индивидуальные или групповые, если групповые - количество чел. в группе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Перечень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объемы оказания платных образовательных услуг, предоставляемых сверх установленного муниципального задания в проверяемый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02.09.2024 г.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1-П, согласован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начальником ТТУ ДОАВ, содержит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направления платной образовательной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платной образовательной услуги (курс, кружок, объединение, программа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услуги;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платной образовательной услуги (продолжительность 1 занятия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учебного курса (программы) (общее количество занятий за год для 1 потребителя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образовательных услуг в натуральном выражении (планируемое количество групп, общее планируемое количество потребителей услуги (по всем группам), чел., общий планируемый объем услуги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78130" y="352425"/>
            <a:ext cx="45719" cy="6038269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4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9549" y="149430"/>
            <a:ext cx="11525250" cy="5604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Приказы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платных образовательных услуг за проверяемый период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Приказ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организации платных образовательных услуг на учебный год от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г. № 1;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Приказ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комплектовании групп по платным образовательным услугам от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г. № 15-П;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Приказы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зачислении (отчислении) воспитанников по платным образовательным услугам, переводе в другой кружок, приказы издаются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заявлений родителей;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-Приказы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на работу работников по оказанию платных образовательных услуг от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г.,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личных заявлений работников,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договоры с работниками, занятых организацией и оказанием платных образовательных услуг от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работников, оказывающих платные образовательные услуги разработаны заведующим МОУ Детского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02. 09. 2024 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Табели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рабочего времени по оказанию платных образовательных услуг ведутся ежемесячно в соответствии с графиком работы педагогов и расписания кружков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(законных представителей) на оказание платных образовательных услуг от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платных образовательных услуг с родителями (законными представителями) воспитанников заключены от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34, от 03. 09. 2024 г. - 4, от 04. 09. 2024 г. - 9, от 05. 09. 2024 г. - 1, от 09. 09. 2024 г. - 3, от 10. 09. 2024 г. - 6, от 16. 09. 2024 г. - 10, от 19. 09. 2024 г. - 6, от 01. 10. 2024 г. - 13, от 07. 10. 2024 г. - 4, от 01. 11. 2024 г. - 1. </a:t>
            </a: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реестры договоров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-Журнал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приказов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оказанию платных образовательных услуг начат 02.09.2024 г.;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-Журнал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трудовых договоров с работниками по платным образовательным услугам начат 02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09. 2024 г.;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-Журнал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договоров с родителями (законными представителями) на оказание платных образовательных услуг начат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 09. 2024 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9547" y="14943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75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87132" y="160544"/>
            <a:ext cx="4696698" cy="5933130"/>
            <a:chOff x="287131" y="160543"/>
            <a:chExt cx="6134609" cy="6275159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87131" y="160543"/>
              <a:ext cx="6134609" cy="381847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rgbClr val="0070C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87131" y="3633751"/>
              <a:ext cx="6134609" cy="2801951"/>
            </a:xfrm>
            <a:prstGeom prst="rect">
              <a:avLst/>
            </a:prstGeom>
            <a:blipFill>
              <a:blip r:embed="rId4"/>
              <a:srcRect/>
              <a:stretch>
                <a:fillRect l="-1154" r="1" b="-56881"/>
              </a:stretch>
            </a:blipFill>
            <a:ln>
              <a:solidFill>
                <a:srgbClr val="0070C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5809377" y="1011861"/>
            <a:ext cx="6028961" cy="486516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82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728868" y="2889785"/>
            <a:ext cx="5199340" cy="334749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35" y="155575"/>
            <a:ext cx="4762500" cy="6546850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774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00574" y="134036"/>
            <a:ext cx="72866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Программно-методические условия предоставления платных образовательных услуг.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0"/>
            <a:ext cx="432435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7714" y="134035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7342" y="1616065"/>
            <a:ext cx="63112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содержание рабочих программ дополнительного образования по оказанию платных образовательных услуг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программ) разработаны в соответствии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Положением о рабочей программе дополнительной общеобразовательной программы», в каждой программе имеется пояснительная записка, определены цели и задачи, разработано календарно-тематическое планирование с учетом почасового распределения материала в течение учебного года; содержание каждой из программ находится за пределами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МОУ Детский сад № 358.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2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83" y="2950730"/>
            <a:ext cx="7029014" cy="3696440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726004" y="151895"/>
            <a:ext cx="55887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</a:t>
            </a:r>
            <a:r>
              <a:rPr lang="ru-RU" dirty="0" smtClean="0"/>
              <a:t>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занятий платных образовательных услуг разработан в соответствии с нормативно-правовыми документами, включает в себя пояснительную записку, перечень направленностей программ, количество занятий в неделю, годовое количество часов. Учебный план реализуется в полном объеме.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61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11114" y="76885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62572" y="323557"/>
            <a:ext cx="58254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Программно-методическое обеспечение учебного плана платных образовательных услуг утверждено приказом заведующего , учебно-методические пособия, используемые педагогами дополнительного образования входят в перечень программ, допущенных Министерством просвещения и  соответствуют ФГОС ДО и нормативным требованиям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599" y="76885"/>
            <a:ext cx="4905374" cy="666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11114" y="76885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62571" y="920621"/>
            <a:ext cx="640080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табелей учета посещаемости воспитанников, получающих платные образовательные услуги в кружках МОУ: </a:t>
            </a:r>
            <a:b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в унифицированной форме, в соответствии с посещением и оказанием платных образовательных услуг.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1" y="1240800"/>
            <a:ext cx="4990809" cy="3394022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02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11114" y="76885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62573" y="870079"/>
            <a:ext cx="6076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педагогов дополнительного образования ведутся в соответствии с календарно-тематическими планами. Учет посещений или отсутствий детей в кружке соответствует табелям учета, по которым начисляется оплата за кружок.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65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5247" y="76885"/>
            <a:ext cx="4474277" cy="654019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11114" y="76885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23509" y="164806"/>
            <a:ext cx="58254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и санитарно-гигиенические условия реализации образовательного процесса по оказанию платных образовательных услуг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01614" y="3769590"/>
            <a:ext cx="28346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занятий платных образовательных услуг утверждено приказом от 02.09.2024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1-П.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53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275" y="267385"/>
            <a:ext cx="1173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для организации ПОУ, их соответствие санитарно-гигиеническим требованиям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0040" y="2227363"/>
            <a:ext cx="327231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платных образовательных услуг используются различные помещения: групповые, кабинеты учителей-логопедов, учителей – дефектологов, музыкальные залы.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42690" y="2273529"/>
            <a:ext cx="37333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занятий у педагогов дополнительного образования имеется в достаточном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методические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материалы, наборы игрового оборудования, рабочие тетради. В качестве демонстрационных материалов в старшем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 используются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 и видеоматериалы (в соответствии с санитарными требованиями к использованию ТСО).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0040" y="1799362"/>
            <a:ext cx="51433" cy="4264195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91257" y="1799361"/>
            <a:ext cx="51433" cy="4264195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511065" y="1799361"/>
            <a:ext cx="51433" cy="4264195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511065" y="2227363"/>
            <a:ext cx="326469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полной мере соблюдаются санитарно-гигиенические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- помещения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проветриваются, регулярно проводится влажная уборка, имеются рециркуляторы. Мебель (столы, стулья) соответствуют возрастной группе, промаркированы. </a:t>
            </a:r>
          </a:p>
        </p:txBody>
      </p:sp>
    </p:spTree>
    <p:extLst>
      <p:ext uri="{BB962C8B-B14F-4D97-AF65-F5344CB8AC3E}">
        <p14:creationId xmlns:p14="http://schemas.microsoft.com/office/powerpoint/2010/main" val="31996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38199" y="1351985"/>
            <a:ext cx="5010151" cy="5383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5324" y="26226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«Говорящие пальчики». Кабинет педагога-психолога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43698" y="1351985"/>
            <a:ext cx="4733927" cy="538386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50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«Цветные фантазии». </a:t>
            </a:r>
            <a:r>
              <a:rPr lang="ru-RU" sz="4000" dirty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</a:t>
            </a:r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абинет педагога-психолога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672" y="1108621"/>
            <a:ext cx="7171308" cy="56830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0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«Маленькие фантазёры». Кабинет педагога-психолога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6298" y="1165685"/>
            <a:ext cx="5216865" cy="563298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9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275092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«Песочные фантазии». Кабинет педагога-психолога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01053" y="1035980"/>
            <a:ext cx="6131265" cy="570684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0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«Радуга». Кабинет педагога-психолога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6099" y="1108621"/>
            <a:ext cx="5056322" cy="567608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6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02597" y="217537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«Творческая мастерская». Группа № 09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42347" y="1108619"/>
            <a:ext cx="8769763" cy="565514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«Кладовая природы». Группа № 09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72"/>
          <a:stretch/>
        </p:blipFill>
        <p:spPr>
          <a:xfrm>
            <a:off x="2970346" y="1276131"/>
            <a:ext cx="5412818" cy="5191132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393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«Весёлый счёт». Кабинет учителя-логопеда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42" y="1403009"/>
            <a:ext cx="3624466" cy="5078061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63" y="1403008"/>
            <a:ext cx="3719549" cy="5078061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9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</a:t>
            </a:r>
            <a:r>
              <a:rPr lang="ru-RU" sz="4000" dirty="0" err="1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Букваренок</a:t>
            </a:r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». Кабинет учителя-логопеда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5324" y="1221527"/>
            <a:ext cx="8839565" cy="536977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14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</a:t>
            </a:r>
            <a:r>
              <a:rPr lang="ru-RU" sz="4000" dirty="0" err="1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Развивайка</a:t>
            </a:r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». Кабинет учителя-логопеда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313" y="1230252"/>
            <a:ext cx="6880104" cy="516007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182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«Грамотейка». Музыкальный зал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253" y="1200585"/>
            <a:ext cx="5329347" cy="5329347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658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Кружок «Занимательная математика». Музыкальный зал</a:t>
            </a: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253" y="1200585"/>
            <a:ext cx="5329347" cy="5329347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79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82" y="1638466"/>
            <a:ext cx="4957563" cy="3335955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95324" y="400735"/>
            <a:ext cx="114776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2060F"/>
                </a:solidFill>
                <a:latin typeface="Bahnschrift SemiBold Condensed" panose="020B0502040204020203" pitchFamily="34" charset="0"/>
              </a:rPr>
              <a:t>Организация информирования родителей (законных представителей) воспитанников об оказании платных образовательных услуг: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4000" dirty="0">
              <a:solidFill>
                <a:srgbClr val="02060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3313" y="2184788"/>
            <a:ext cx="3350037" cy="4553094"/>
          </a:xfrm>
          <a:prstGeom prst="rect">
            <a:avLst/>
          </a:prstGeom>
          <a:blipFill>
            <a:blip r:embed="rId3"/>
            <a:srcRect/>
            <a:stretch>
              <a:fillRect l="-2357" t="-1490" r="1" b="1"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24145" y="2184788"/>
            <a:ext cx="3376410" cy="4553094"/>
          </a:xfrm>
          <a:prstGeom prst="rect">
            <a:avLst/>
          </a:prstGeom>
          <a:blipFill>
            <a:blip r:embed="rId4"/>
            <a:srcRect/>
            <a:stretch>
              <a:fillRect l="-2122" t="-1490" b="1"/>
            </a:stretch>
          </a:blipFill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5324" y="1282184"/>
            <a:ext cx="4003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2060F"/>
                </a:solidFill>
                <a:latin typeface="Bahnschrift Light Condensed" panose="020B0502040204020203" pitchFamily="34" charset="0"/>
              </a:rPr>
              <a:t>Информация на официальном сайте </a:t>
            </a:r>
          </a:p>
        </p:txBody>
      </p:sp>
    </p:spTree>
    <p:extLst>
      <p:ext uri="{BB962C8B-B14F-4D97-AF65-F5344CB8AC3E}">
        <p14:creationId xmlns:p14="http://schemas.microsoft.com/office/powerpoint/2010/main" val="39035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324" y="400735"/>
            <a:ext cx="11477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информирования родителей (законных представителей) воспитанников об оказании платных образовательных услуг:</a:t>
            </a:r>
            <a:endParaRPr lang="ru-RU" sz="2400" b="1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95324" y="1354842"/>
            <a:ext cx="6972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 «Платные образовательные услуги» </a:t>
            </a:r>
            <a:endParaRPr lang="ru-RU" sz="2400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60" y="1900645"/>
            <a:ext cx="6351163" cy="4763373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33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8630" y="200710"/>
            <a:ext cx="45719" cy="6463308"/>
          </a:xfrm>
          <a:prstGeom prst="rect">
            <a:avLst/>
          </a:prstGeom>
          <a:solidFill>
            <a:srgbClr val="A6B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95324" y="400735"/>
            <a:ext cx="11477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дошкольников – залог успеха в будущем!</a:t>
            </a:r>
            <a:endParaRPr lang="ru-RU" sz="2400" b="1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67178" y="1138457"/>
            <a:ext cx="6972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должны жить в мире красоты, игры, сказки, музыки, рисунка, фантазии и творчества!</a:t>
            </a:r>
          </a:p>
          <a:p>
            <a:pPr algn="r"/>
            <a:r>
              <a:rPr lang="ru-RU" sz="2400" i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А. Сухомлинский</a:t>
            </a:r>
            <a:endParaRPr lang="ru-RU" sz="2400" i="1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99889" y="2338786"/>
            <a:ext cx="52110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Всё, чему учится человек в детстве, влияет на развитие его способностей.</a:t>
            </a:r>
            <a:endParaRPr lang="ru-RU" sz="2400" b="1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23737" y="3656871"/>
            <a:ext cx="5163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206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позволяет ребёнку реализоваться в познании и творчестве в соответствии со своими желаниями, интересами и способностями.</a:t>
            </a:r>
            <a:endParaRPr lang="ru-RU" sz="2400" b="1" dirty="0">
              <a:solidFill>
                <a:srgbClr val="0206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67" y="1819443"/>
            <a:ext cx="1884484" cy="183742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007" y="2446029"/>
            <a:ext cx="1280567" cy="1707423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68" y="4540589"/>
            <a:ext cx="2168501" cy="1626376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556" y="4811033"/>
            <a:ext cx="2234036" cy="1675527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19304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1027</Words>
  <Application>Microsoft Office PowerPoint</Application>
  <PresentationFormat>Произвольный</PresentationFormat>
  <Paragraphs>88</Paragraphs>
  <Slides>30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xisss</dc:creator>
  <cp:lastModifiedBy>Софья</cp:lastModifiedBy>
  <cp:revision>85</cp:revision>
  <dcterms:created xsi:type="dcterms:W3CDTF">2025-01-27T10:51:41Z</dcterms:created>
  <dcterms:modified xsi:type="dcterms:W3CDTF">2025-02-11T06:56:06Z</dcterms:modified>
</cp:coreProperties>
</file>